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B8A78-DDBD-15A5-86D5-A16FCCEF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AEDD7A-E5F6-5752-9240-127E77B13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1517B-73BB-EDC5-1E8A-453C1577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E54DA-7096-6E11-7A23-A15F6C11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6BC538-A0A8-8F09-A25F-F04B7106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1EE72-9D98-BBEB-016E-80205BE6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CD199D-301B-47F1-EDFA-3A7E55D49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9B013-D793-64E8-260A-C7883129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81B80-CCC9-DBF5-F8D2-346B1A2D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8F73BA-5DCE-5C83-7439-A3D4218A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3937FB-04F5-1A0D-496D-2B7F55D20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FFFF90-FC42-8737-655E-C0EBB73F8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E0980-0228-7EDE-134C-67789296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72FE03-4729-CFFC-2D73-05EE030A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D727D-FBC7-BB55-11B5-1E182940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2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CE5F-AC22-D2CA-6205-638F93F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81118-9042-9B1B-E461-367B3771D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098AE-C3EF-17A5-337A-9894D931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EE7A43-212F-DE29-A8C1-3ED6739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5576A7-FDF0-EF9D-375D-F8AC7A70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5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EC4C2-C2D9-767B-DA29-CB36F3EB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EC5D9D-D51E-4537-D5B1-469E0F880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B429D-1EA0-57E0-2229-8B4161FC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BC281A-2849-E107-7792-7C7BAD43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9A0B5E-8CF8-8EBC-6574-169468BB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0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08A65-F654-51EF-FC83-77BB80E6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8A327-57C9-E0EA-4632-ECB3377A6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043045-E117-8EA7-922F-BD439F493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BC2ED2-CF3E-9679-946F-1EFC437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52EE6E-4128-132F-A681-01F020D5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76AFF4-0A6A-8080-8E4E-E8B4C49E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528F1-6DFC-D8FB-7262-DCC7039F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B78F5E-5FCF-40DB-75DB-8AA35F143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0C8918-26EF-9183-03D9-2C6401E0D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D06CF4-B1F7-637A-A9FC-60D701E37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909B27-C24A-B870-E4D7-A52C46AB4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06330D-D691-16B0-3EE8-27CCAC98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375F93-EDDB-1338-5340-759EA463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6D740A-517C-91EB-8E8E-208F1E82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6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54C58-A9D7-62EE-CADF-9B9A3423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A08A8-7844-8D70-FB4A-F8D76B43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ACF07-E148-D1D0-8342-D126DD7D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04716-1F5F-0AD2-86B5-C41D9ADA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05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AFBC0A-3038-8E05-A1E1-A5AA71ED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451586-5AE9-09EA-87BD-0F86BFE0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BC54B2-561A-0929-C6A7-9A32CF4B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32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73D1-BD4D-75DE-90A7-3223997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0188-4A83-0E8A-5A8A-D973F661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6519D-55A3-664C-BBA8-5DCF00A40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35C8A3-AD84-87C4-FDDC-F629A065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14D566-1A17-EC8F-2D97-9FE4C5B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08ECFE-7A17-6644-64D9-95384345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88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459BD-EC0D-E52B-F34C-BEBC5F0C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40BDC5-AE5C-5515-4E8D-1091CD413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4974AD-D1B2-27AA-A3E6-4AE188E5C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6709E-00FD-80D1-BA2D-B3721BEE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9FD399-DE1F-7974-91D7-82C1FF2A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6412F2-F89C-EC03-7D53-F501C2D5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9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628078-1B40-45BE-285F-E1670E9A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C8FF9D-2277-4BD7-29FA-938C5494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67C68-60BA-F19B-7CCB-96C8DD76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4886-3128-479A-A7EA-C6C0B2906977}" type="datetimeFigureOut">
              <a:rPr lang="cs-CZ" smtClean="0"/>
              <a:t>04.02.2024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C1AFF4-AF99-5026-841F-E0D8EF389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D82B61-9887-C769-0192-9E2F7C7E6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172D-B5B4-4070-8E77-8E5D7E471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89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F3028E-5C0D-AEE9-BDF0-1BC96220D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19" y="2416323"/>
            <a:ext cx="5821957" cy="1755359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/>
              <a:t>PŘÍPRAVA A PODÁNÍ PROJEKTŮ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46952-2721-7E25-965D-297CBAA45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41" y="4173146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Ing. et Ing. Nikola Sagapova, Ph.D.</a:t>
            </a:r>
          </a:p>
        </p:txBody>
      </p:sp>
      <p:pic>
        <p:nvPicPr>
          <p:cNvPr id="5" name="Obrázek 4" descr="Obsah obrázku domácnost, interiér, květináč, stůl&#10;&#10;Popis byl vytvořen automaticky">
            <a:extLst>
              <a:ext uri="{FF2B5EF4-FFF2-40B4-BE49-F238E27FC236}">
                <a16:creationId xmlns:a16="http://schemas.microsoft.com/office/drawing/2014/main" id="{4A9F66DB-0EA7-66F3-46EA-BCDB4B163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24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28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A473D3-8F74-168B-BEE0-BF84B189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133" y="0"/>
            <a:ext cx="6283481" cy="1807305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Interreg</a:t>
            </a: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Central</a:t>
            </a: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Europe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50D57-AA12-F395-9F96-D4BDF034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537856"/>
            <a:ext cx="6474402" cy="5320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RUDABEST Overcoming Rural-Urban Divide by Accelerating the uptake of </a:t>
            </a:r>
            <a:r>
              <a:rPr lang="en-US" sz="2400" b="1" i="1" dirty="0" err="1"/>
              <a:t>BioEconomy</a:t>
            </a:r>
            <a:r>
              <a:rPr lang="en-US" sz="2400" b="1" i="1" dirty="0"/>
              <a:t> </a:t>
            </a:r>
            <a:r>
              <a:rPr lang="en-US" sz="2400" b="1" i="1" dirty="0" err="1"/>
              <a:t>SoluTions</a:t>
            </a:r>
            <a:endParaRPr lang="cs-CZ" sz="2400" b="1" i="1" dirty="0"/>
          </a:p>
          <a:p>
            <a:r>
              <a:rPr lang="cs-CZ" sz="2400" dirty="0"/>
              <a:t>i</a:t>
            </a:r>
            <a:r>
              <a:rPr lang="en-US" sz="2400" dirty="0" err="1"/>
              <a:t>ni</a:t>
            </a:r>
            <a:r>
              <a:rPr lang="cs-CZ" sz="2400" dirty="0" err="1"/>
              <a:t>ciace</a:t>
            </a:r>
            <a:r>
              <a:rPr lang="cs-CZ" sz="2400" dirty="0"/>
              <a:t> a zavádění řešení pro kolaborativní cirkulární </a:t>
            </a:r>
            <a:r>
              <a:rPr lang="cs-CZ" sz="2400" dirty="0" err="1"/>
              <a:t>bioekonomiku</a:t>
            </a:r>
            <a:r>
              <a:rPr lang="cs-CZ" sz="2400" dirty="0"/>
              <a:t> propojením činností a zdrojů venkova-města </a:t>
            </a:r>
            <a:r>
              <a:rPr lang="cs-CZ" sz="2400" dirty="0">
                <a:sym typeface="Wingdings" panose="05000000000000000000" pitchFamily="2" charset="2"/>
              </a:rPr>
              <a:t> cílený transfer znalostí a aktivit</a:t>
            </a:r>
          </a:p>
          <a:p>
            <a:r>
              <a:rPr lang="en-US" sz="2400" dirty="0" err="1"/>
              <a:t>partnerství</a:t>
            </a:r>
            <a:r>
              <a:rPr lang="cs-CZ" sz="2400" dirty="0"/>
              <a:t> na úrovni čtverné šroubovice (univerzity, firmy, vláda, občané) + mezinárodní spolupráce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vytvoření specifických nástrojů </a:t>
            </a:r>
            <a:br>
              <a:rPr lang="cs-CZ" sz="2400" dirty="0"/>
            </a:br>
            <a:r>
              <a:rPr lang="cs-CZ" sz="2400" dirty="0"/>
              <a:t>a výstupů zaměřených na skupiny stakeholderů (plány transferu, brožury, průvodce, podklady </a:t>
            </a:r>
            <a:br>
              <a:rPr lang="cs-CZ" sz="2400" dirty="0"/>
            </a:br>
            <a:r>
              <a:rPr lang="cs-CZ" sz="2400" dirty="0"/>
              <a:t>a reporty pro politiky…)</a:t>
            </a:r>
            <a:endParaRPr lang="en-US" sz="2400" dirty="0"/>
          </a:p>
          <a:p>
            <a:r>
              <a:rPr lang="cs-CZ" sz="2400" dirty="0"/>
              <a:t>podpora a rozvoj zainteresovaných regionů</a:t>
            </a:r>
            <a:endParaRPr lang="en-US" sz="2400" dirty="0"/>
          </a:p>
          <a:p>
            <a:r>
              <a:rPr lang="cs-CZ" sz="2400" dirty="0"/>
              <a:t>Implementace inovativních řešení</a:t>
            </a:r>
          </a:p>
        </p:txBody>
      </p:sp>
      <p:pic>
        <p:nvPicPr>
          <p:cNvPr id="5" name="Obrázek 4" descr="Obsah obrázku počítač, computer, stůl, snímek obrazovky&#10;&#10;Popis byl vytvořen automaticky">
            <a:extLst>
              <a:ext uri="{FF2B5EF4-FFF2-40B4-BE49-F238E27FC236}">
                <a16:creationId xmlns:a16="http://schemas.microsoft.com/office/drawing/2014/main" id="{03C36A82-3C56-D19D-7F67-857D744C8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86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93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B92AC1-860A-9439-367C-63DBCFD3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19520"/>
            <a:ext cx="4840010" cy="1287135"/>
          </a:xfrm>
        </p:spPr>
        <p:txBody>
          <a:bodyPr>
            <a:normAutofit/>
          </a:bodyPr>
          <a:lstStyle/>
          <a:p>
            <a:r>
              <a:rPr lang="cs-CZ" b="1" dirty="0"/>
              <a:t>NAZV</a:t>
            </a:r>
          </a:p>
        </p:txBody>
      </p:sp>
      <p:pic>
        <p:nvPicPr>
          <p:cNvPr id="5" name="Obrázek 4" descr="Obsah obrázku stůl, nádobí, Kuchyňské nádobí, řezání&#10;&#10;Popis byl vytvořen automaticky">
            <a:extLst>
              <a:ext uri="{FF2B5EF4-FFF2-40B4-BE49-F238E27FC236}">
                <a16:creationId xmlns:a16="http://schemas.microsoft.com/office/drawing/2014/main" id="{113AE070-0C38-1458-81B0-AFFCBFB15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140"/>
          <a:stretch/>
        </p:blipFill>
        <p:spPr>
          <a:xfrm>
            <a:off x="21" y="10"/>
            <a:ext cx="5950294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0D9B0-9B71-A4B0-905F-B934C9DE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314" y="1177635"/>
            <a:ext cx="6238638" cy="6012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0" i="0" dirty="0">
                <a:effectLst/>
              </a:rPr>
              <a:t> </a:t>
            </a:r>
            <a:r>
              <a:rPr lang="cs-CZ" sz="2400" b="1" i="1" dirty="0">
                <a:effectLst/>
              </a:rPr>
              <a:t>Integrace principů udržitelnosti a </a:t>
            </a:r>
            <a:r>
              <a:rPr lang="cs-CZ" sz="2400" b="1" i="1" dirty="0" err="1">
                <a:effectLst/>
              </a:rPr>
              <a:t>cirkularity</a:t>
            </a:r>
            <a:r>
              <a:rPr lang="cs-CZ" sz="2400" b="1" i="1" dirty="0">
                <a:effectLst/>
              </a:rPr>
              <a:t> </a:t>
            </a:r>
            <a:br>
              <a:rPr lang="cs-CZ" sz="2400" b="1" i="1" dirty="0">
                <a:effectLst/>
              </a:rPr>
            </a:br>
            <a:r>
              <a:rPr lang="cs-CZ" sz="2400" b="1" i="1" dirty="0">
                <a:effectLst/>
              </a:rPr>
              <a:t> v systému produkce potravin v České republice</a:t>
            </a:r>
          </a:p>
          <a:p>
            <a:r>
              <a:rPr lang="cs-CZ" sz="2400" dirty="0"/>
              <a:t>zvýšení efektivity využití zdrojů (hnojiv, krmiv </a:t>
            </a:r>
            <a:br>
              <a:rPr lang="cs-CZ" sz="2400" dirty="0"/>
            </a:br>
            <a:r>
              <a:rPr lang="cs-CZ" sz="2400" dirty="0"/>
              <a:t>a surovin) pro výrobu potravin</a:t>
            </a:r>
          </a:p>
          <a:p>
            <a:r>
              <a:rPr lang="cs-CZ" sz="2400" dirty="0"/>
              <a:t>optimalizace systému produkce potravin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snížení produkce odpadních živin, vedlejších produktů, odpadů a jejich efektivnější využití</a:t>
            </a:r>
          </a:p>
          <a:p>
            <a:r>
              <a:rPr lang="cs-CZ" sz="2400" dirty="0"/>
              <a:t>diversifikace produktů a lepší ekonomické zhodnocení</a:t>
            </a:r>
          </a:p>
          <a:p>
            <a:r>
              <a:rPr lang="cs-CZ" sz="2400" dirty="0"/>
              <a:t>kvantifikace environmentálních přínosů a dopadů při zavedení principů SD a CRKL</a:t>
            </a:r>
          </a:p>
          <a:p>
            <a:r>
              <a:rPr lang="cs-CZ" sz="2400" dirty="0"/>
              <a:t>příklady dobré praxe, překážky a potenciál pro zavedení principů udržitelnosti a </a:t>
            </a:r>
            <a:r>
              <a:rPr lang="cs-CZ" sz="2400" dirty="0" err="1"/>
              <a:t>cirkularity</a:t>
            </a:r>
            <a:endParaRPr lang="cs-CZ" sz="2400" dirty="0"/>
          </a:p>
          <a:p>
            <a:r>
              <a:rPr lang="cs-CZ" sz="2400" dirty="0"/>
              <a:t>JU, </a:t>
            </a:r>
            <a:r>
              <a:rPr lang="cs-CZ" sz="2400" dirty="0" err="1"/>
              <a:t>Nutrin</a:t>
            </a:r>
            <a:r>
              <a:rPr lang="cs-CZ" sz="2400" dirty="0"/>
              <a:t>, </a:t>
            </a:r>
            <a:r>
              <a:rPr lang="cs-CZ" sz="2400" dirty="0" err="1"/>
              <a:t>Esox</a:t>
            </a:r>
            <a:r>
              <a:rPr lang="cs-CZ" sz="2400" dirty="0"/>
              <a:t>, Zemědělské služby Dynín</a:t>
            </a:r>
          </a:p>
        </p:txBody>
      </p:sp>
    </p:spTree>
    <p:extLst>
      <p:ext uri="{BB962C8B-B14F-4D97-AF65-F5344CB8AC3E}">
        <p14:creationId xmlns:p14="http://schemas.microsoft.com/office/powerpoint/2010/main" val="26051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2FCDEF-603A-AD6B-C8D6-3B0AEA8D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459146"/>
            <a:ext cx="5251316" cy="1126268"/>
          </a:xfrm>
        </p:spPr>
        <p:txBody>
          <a:bodyPr>
            <a:normAutofit/>
          </a:bodyPr>
          <a:lstStyle/>
          <a:p>
            <a:r>
              <a:rPr lang="cs-CZ" b="1" dirty="0"/>
              <a:t>NAZV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DCE5D-54C9-2756-EA06-E4B3E611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37" y="1644802"/>
            <a:ext cx="6621035" cy="500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1" dirty="0"/>
              <a:t> Využití potenciálu konopí v potravinářství </a:t>
            </a:r>
            <a:br>
              <a:rPr lang="cs-CZ" sz="2400" b="1" i="1" dirty="0"/>
            </a:br>
            <a:r>
              <a:rPr lang="cs-CZ" sz="2400" b="1" i="1" dirty="0"/>
              <a:t>  a veřejném stravování v ČR</a:t>
            </a:r>
          </a:p>
          <a:p>
            <a:r>
              <a:rPr lang="cs-CZ" sz="2400" dirty="0"/>
              <a:t>potenciál konopného semínka v potravinářství </a:t>
            </a:r>
            <a:br>
              <a:rPr lang="cs-CZ" sz="2400" dirty="0"/>
            </a:br>
            <a:r>
              <a:rPr lang="cs-CZ" sz="2400" dirty="0"/>
              <a:t>a veřejném stravování, analýza hodnotového řetězce + vhodných odrůd konopí, potenciál substituce tradičních ingrediencí a potravin alternativou z konopí, evaluace systému veřejného stravování s ohledem na zavádění nových potravinových složek do jídelníčků a výživových tabulek, vývoj </a:t>
            </a:r>
            <a:r>
              <a:rPr lang="cs-CZ" sz="2400" dirty="0" err="1"/>
              <a:t>vysoceproteinové</a:t>
            </a:r>
            <a:r>
              <a:rPr lang="cs-CZ" sz="2400" dirty="0"/>
              <a:t> potraviny, analýza předpokladů a bariér pro praktické aplikace, vnímání konopných potravin </a:t>
            </a:r>
            <a:br>
              <a:rPr lang="cs-CZ" sz="2400" dirty="0"/>
            </a:br>
            <a:r>
              <a:rPr lang="cs-CZ" sz="2400" dirty="0"/>
              <a:t>a produktů potenciálními spotřebiteli</a:t>
            </a:r>
          </a:p>
          <a:p>
            <a:r>
              <a:rPr lang="cs-CZ" sz="2400" dirty="0"/>
              <a:t>- JU, ČZU, </a:t>
            </a:r>
            <a:r>
              <a:rPr lang="cs-CZ" sz="2400" dirty="0" err="1"/>
              <a:t>Czechemp</a:t>
            </a:r>
            <a:r>
              <a:rPr lang="cs-CZ" sz="2400" dirty="0"/>
              <a:t>; VÚPP</a:t>
            </a:r>
          </a:p>
        </p:txBody>
      </p:sp>
      <p:pic>
        <p:nvPicPr>
          <p:cNvPr id="5" name="Obrázek 4" descr="Obsah obrázku domácnost, stůl, květináč, bylinky&#10;&#10;Popis byl vytvořen automaticky">
            <a:extLst>
              <a:ext uri="{FF2B5EF4-FFF2-40B4-BE49-F238E27FC236}">
                <a16:creationId xmlns:a16="http://schemas.microsoft.com/office/drawing/2014/main" id="{0BFA706F-130E-7D78-2A43-33798C12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980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3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278</Words>
  <Application>Microsoft Office PowerPoint</Application>
  <PresentationFormat>Širokoúhlá obrazovka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Wingdings</vt:lpstr>
      <vt:lpstr>Motiv Office</vt:lpstr>
      <vt:lpstr>PŘÍPRAVA A PODÁNÍ PROJEKTŮ </vt:lpstr>
      <vt:lpstr> Interreg Central Europe</vt:lpstr>
      <vt:lpstr>NAZV</vt:lpstr>
      <vt:lpstr>NAZV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A PODÁNÍ PROJEKTŮ</dc:title>
  <dc:creator>Sagapova Nikola Ing. et Ing. Ph.D.</dc:creator>
  <cp:lastModifiedBy>Sagapova Nikola Ing. et Ing. Ph.D.</cp:lastModifiedBy>
  <cp:revision>15</cp:revision>
  <dcterms:created xsi:type="dcterms:W3CDTF">2024-01-23T11:23:26Z</dcterms:created>
  <dcterms:modified xsi:type="dcterms:W3CDTF">2024-02-07T10:49:40Z</dcterms:modified>
</cp:coreProperties>
</file>